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329" r:id="rId4"/>
    <p:sldId id="267" r:id="rId5"/>
    <p:sldId id="340" r:id="rId6"/>
    <p:sldId id="359" r:id="rId7"/>
    <p:sldId id="265" r:id="rId8"/>
    <p:sldId id="360" r:id="rId9"/>
    <p:sldId id="34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73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FE961-F5B3-41E0-AF2F-B98DF9154574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2C924-96FC-4ACD-8C11-6FB7C3AFF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371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144FE1-6558-A942-BD7D-7AD1B8565112}"/>
              </a:ext>
            </a:extLst>
          </p:cNvPr>
          <p:cNvSpPr txBox="1"/>
          <p:nvPr userDrawn="1"/>
        </p:nvSpPr>
        <p:spPr>
          <a:xfrm>
            <a:off x="9807382" y="6463107"/>
            <a:ext cx="2150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©BeeHealthyStories 2016</a:t>
            </a:r>
          </a:p>
        </p:txBody>
      </p:sp>
    </p:spTree>
    <p:extLst>
      <p:ext uri="{BB962C8B-B14F-4D97-AF65-F5344CB8AC3E}">
        <p14:creationId xmlns:p14="http://schemas.microsoft.com/office/powerpoint/2010/main" val="34234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515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999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814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3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43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689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89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06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457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09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B86579-9261-4851-8431-AE8CB120AF89}" type="datetimeFigureOut">
              <a:rPr lang="en-AU" smtClean="0"/>
              <a:t>8/11/2025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27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9UByLyOjB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998" y="651753"/>
            <a:ext cx="10315208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3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Lesson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9365" y="1838227"/>
            <a:ext cx="48379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/>
              <a:t>Learning Objective: </a:t>
            </a:r>
            <a:r>
              <a:rPr lang="en-AU" sz="2400" b="1" i="1" dirty="0"/>
              <a:t>To understand the power of kindness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400" dirty="0"/>
              <a:t>Kindness has a positive impact on our mental wellbeing</a:t>
            </a:r>
            <a:endParaRPr lang="en-GB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400" dirty="0"/>
              <a:t>Kindness is contagious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400" dirty="0"/>
              <a:t>There are many ways to be kind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5FBA54-87EE-9045-AA14-20C25F0FCA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714009"/>
            <a:ext cx="4556760" cy="45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1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227B8-3741-C648-A4EC-A92797D3B0E6}"/>
              </a:ext>
            </a:extLst>
          </p:cNvPr>
          <p:cNvSpPr/>
          <p:nvPr/>
        </p:nvSpPr>
        <p:spPr>
          <a:xfrm>
            <a:off x="3102126" y="0"/>
            <a:ext cx="55980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Kindness Science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847472-E853-204F-B556-50A5846A80BF}"/>
              </a:ext>
            </a:extLst>
          </p:cNvPr>
          <p:cNvSpPr txBox="1"/>
          <p:nvPr/>
        </p:nvSpPr>
        <p:spPr>
          <a:xfrm>
            <a:off x="668216" y="4897512"/>
            <a:ext cx="107266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+mj-lt"/>
              </a:rPr>
              <a:t>Did you know that there is a science to kindness? Kindness has a great, positive impact on our mental and physical wellbeing. Check out this great video by clicking on the middle picture which explains how.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D9CA99-74A9-3642-AC88-C7020ED1F8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14" t="29744" r="25299" b="26154"/>
          <a:stretch/>
        </p:blipFill>
        <p:spPr>
          <a:xfrm>
            <a:off x="9530197" y="507831"/>
            <a:ext cx="1576083" cy="1498454"/>
          </a:xfrm>
          <a:prstGeom prst="rect">
            <a:avLst/>
          </a:prstGeom>
        </p:spPr>
      </p:pic>
      <p:pic>
        <p:nvPicPr>
          <p:cNvPr id="12" name="Picture 11">
            <a:hlinkClick r:id="rId3"/>
            <a:extLst>
              <a:ext uri="{FF2B5EF4-FFF2-40B4-BE49-F238E27FC236}">
                <a16:creationId xmlns:a16="http://schemas.microsoft.com/office/drawing/2014/main" id="{62869334-C8A0-354D-A94B-5213E3935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918" y="1438633"/>
            <a:ext cx="4558422" cy="303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265678"/>
              </p:ext>
            </p:extLst>
          </p:nvPr>
        </p:nvGraphicFramePr>
        <p:xfrm>
          <a:off x="527381" y="116632"/>
          <a:ext cx="10972800" cy="1005840"/>
        </p:xfrm>
        <a:graphic>
          <a:graphicData uri="http://schemas.openxmlformats.org/drawingml/2006/table">
            <a:tbl>
              <a:tblPr/>
              <a:tblGrid>
                <a:gridCol w="1097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>
                          <a:ln w="13462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dist="38100" dir="2700000" algn="bl" rotWithShape="0">
                              <a:schemeClr val="accent5"/>
                            </a:outerShdw>
                          </a:effectLst>
                        </a:rPr>
                        <a:t>Kindness is Contagious</a:t>
                      </a:r>
                      <a:endParaRPr lang="en-GB" sz="4000" dirty="0">
                        <a:effectLst/>
                      </a:endParaRPr>
                    </a:p>
                  </a:txBody>
                  <a:tcPr marL="121920" marR="121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8046F15-C9D2-CA46-A1CE-498DB166A947}"/>
              </a:ext>
            </a:extLst>
          </p:cNvPr>
          <p:cNvSpPr/>
          <p:nvPr/>
        </p:nvSpPr>
        <p:spPr>
          <a:xfrm>
            <a:off x="303780" y="4663486"/>
            <a:ext cx="57101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What can you do to spread kindness? Make a list of ideas with your class.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51CC2-C1E1-0640-8658-CC31A9583A0A}"/>
              </a:ext>
            </a:extLst>
          </p:cNvPr>
          <p:cNvSpPr txBox="1"/>
          <p:nvPr/>
        </p:nvSpPr>
        <p:spPr>
          <a:xfrm>
            <a:off x="303780" y="1985038"/>
            <a:ext cx="60032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Isn’t it amazing how kindness is contagious. That our acts of kindness cannot only make people feel better but inspire others to be kind too!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9804DF-E6BC-6241-B639-0A389EBD7C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21" b="22877"/>
          <a:stretch/>
        </p:blipFill>
        <p:spPr>
          <a:xfrm>
            <a:off x="6307015" y="1860766"/>
            <a:ext cx="5482726" cy="294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0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227B8-3741-C648-A4EC-A92797D3B0E6}"/>
              </a:ext>
            </a:extLst>
          </p:cNvPr>
          <p:cNvSpPr/>
          <p:nvPr/>
        </p:nvSpPr>
        <p:spPr>
          <a:xfrm>
            <a:off x="101493" y="245409"/>
            <a:ext cx="646895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5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a Kindness Jar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E2040B-CDA4-454D-9F84-AA0C5C5DA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772" y="332406"/>
            <a:ext cx="3566642" cy="29796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9588D0-A93F-C84F-9A19-4C2C3FF59078}"/>
              </a:ext>
            </a:extLst>
          </p:cNvPr>
          <p:cNvSpPr txBox="1"/>
          <p:nvPr/>
        </p:nvSpPr>
        <p:spPr>
          <a:xfrm>
            <a:off x="249663" y="6396335"/>
            <a:ext cx="11529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BeeHealthy</a:t>
            </a:r>
            <a:r>
              <a:rPr lang="en-US" sz="2400" dirty="0"/>
              <a:t> Tip: Use the kindness notes provided.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44FFC-C769-EE43-BE1F-6CC640217868}"/>
              </a:ext>
            </a:extLst>
          </p:cNvPr>
          <p:cNvSpPr txBox="1"/>
          <p:nvPr/>
        </p:nvSpPr>
        <p:spPr>
          <a:xfrm>
            <a:off x="249663" y="1476910"/>
            <a:ext cx="60032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Create a kindness jar for your class. It’s simple. Recycle a glass jar. Decorate it with a cool kindness jar label. </a:t>
            </a:r>
          </a:p>
          <a:p>
            <a:endParaRPr lang="en-US" sz="2400" b="1" dirty="0">
              <a:solidFill>
                <a:srgbClr val="000000"/>
              </a:solidFill>
            </a:endParaRPr>
          </a:p>
          <a:p>
            <a:r>
              <a:rPr lang="en-US" sz="2400" b="1" dirty="0">
                <a:solidFill>
                  <a:srgbClr val="000000"/>
                </a:solidFill>
              </a:rPr>
              <a:t>Whenever you witness acts of kindness, it could be to you or to someone else. Make a note of it and stick it in the jar. At the end of the week read out all the acts of kindness everyone has witnessed.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9D802-07EB-6440-B377-906C0CFB98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10"/>
          <a:stretch/>
        </p:blipFill>
        <p:spPr>
          <a:xfrm>
            <a:off x="433993" y="5057073"/>
            <a:ext cx="5359811" cy="105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64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227B8-3741-C648-A4EC-A92797D3B0E6}"/>
              </a:ext>
            </a:extLst>
          </p:cNvPr>
          <p:cNvSpPr/>
          <p:nvPr/>
        </p:nvSpPr>
        <p:spPr>
          <a:xfrm>
            <a:off x="173236" y="96522"/>
            <a:ext cx="247054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Activity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44FFC-C769-EE43-BE1F-6CC640217868}"/>
              </a:ext>
            </a:extLst>
          </p:cNvPr>
          <p:cNvSpPr txBox="1"/>
          <p:nvPr/>
        </p:nvSpPr>
        <p:spPr>
          <a:xfrm>
            <a:off x="102704" y="1213807"/>
            <a:ext cx="60032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+mj-lt"/>
              </a:rPr>
              <a:t>Write a thank you letter to someone and make their day. </a:t>
            </a:r>
          </a:p>
          <a:p>
            <a:r>
              <a:rPr lang="en-US" sz="2800" b="1" dirty="0">
                <a:solidFill>
                  <a:srgbClr val="000000"/>
                </a:solidFill>
                <a:latin typeface="+mj-lt"/>
              </a:rPr>
              <a:t>Who you thank is completely up to you but here are some ideas below:</a:t>
            </a:r>
          </a:p>
          <a:p>
            <a:endParaRPr lang="en-US" sz="2800" b="1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rgbClr val="000000"/>
                </a:solidFill>
                <a:latin typeface="+mj-lt"/>
              </a:rPr>
              <a:t>Parents 		- Teacher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rgbClr val="000000"/>
                </a:solidFill>
                <a:latin typeface="+mj-lt"/>
              </a:rPr>
              <a:t>Doctor		- Fireman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rgbClr val="000000"/>
                </a:solidFill>
                <a:latin typeface="+mj-lt"/>
              </a:rPr>
              <a:t>Nurse		- Police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rgbClr val="000000"/>
                </a:solidFill>
                <a:latin typeface="+mj-lt"/>
              </a:rPr>
              <a:t>Friends		- Grandparents 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rgbClr val="000000"/>
                </a:solidFill>
                <a:latin typeface="+mj-lt"/>
              </a:rPr>
              <a:t>Soldier		- Cleaner 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BF990-C9D2-9E4C-93C8-889B88FE9237}"/>
              </a:ext>
            </a:extLst>
          </p:cNvPr>
          <p:cNvSpPr/>
          <p:nvPr/>
        </p:nvSpPr>
        <p:spPr>
          <a:xfrm>
            <a:off x="102704" y="6334780"/>
            <a:ext cx="71569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dirty="0">
                <a:solidFill>
                  <a:srgbClr val="000000"/>
                </a:solidFill>
                <a:latin typeface="+mj-lt"/>
              </a:rPr>
              <a:t>How would you feel if you received a nice letter?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017AB3-3213-524C-A133-286AC2634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842" y="210822"/>
            <a:ext cx="4360073" cy="6238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072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6912" y="0"/>
            <a:ext cx="99393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Let’s recap what we have learnt</a:t>
            </a:r>
            <a:endParaRPr lang="en-GB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1076" y="2158331"/>
            <a:ext cx="9484170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Discuss with a partner or as a class: </a:t>
            </a:r>
          </a:p>
          <a:p>
            <a:pPr algn="ctr"/>
            <a:r>
              <a:rPr lang="en-GB" sz="2800" dirty="0"/>
              <a:t>What did you find out about the power of kindness on our mental health? 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How are you already kind to the people around you? </a:t>
            </a:r>
          </a:p>
          <a:p>
            <a:pPr algn="ctr"/>
            <a:r>
              <a:rPr lang="en-GB" sz="2800" dirty="0"/>
              <a:t>What else might you do to display acts of kindness?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3074" y="5464210"/>
            <a:ext cx="1400175" cy="1384265"/>
          </a:xfrm>
          <a:prstGeom prst="ellipse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096F6B-97B4-9F4F-980E-B5F78479C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58" y="870039"/>
            <a:ext cx="1864659" cy="186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E8109F-4731-0640-BC7A-6402EDB47D36}"/>
              </a:ext>
            </a:extLst>
          </p:cNvPr>
          <p:cNvSpPr/>
          <p:nvPr/>
        </p:nvSpPr>
        <p:spPr>
          <a:xfrm>
            <a:off x="190500" y="1023402"/>
            <a:ext cx="11810999" cy="5139869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en-AU" sz="2000" b="1" dirty="0"/>
              <a:t>KS2 Learning opportunities in Health and Wellbeing</a:t>
            </a:r>
            <a:endParaRPr lang="en-AU" sz="2000" b="1" dirty="0">
              <a:solidFill>
                <a:srgbClr val="333333"/>
              </a:solidFill>
              <a:latin typeface="proxima_nova_bold"/>
            </a:endParaRPr>
          </a:p>
          <a:p>
            <a:r>
              <a:rPr lang="en-AU" b="1" dirty="0">
                <a:solidFill>
                  <a:srgbClr val="333333"/>
                </a:solidFill>
                <a:latin typeface="proxima_nova_bold"/>
              </a:rPr>
              <a:t>Mental Health</a:t>
            </a:r>
          </a:p>
          <a:p>
            <a:r>
              <a:rPr lang="en-AU" sz="2000" b="1" i="1" dirty="0">
                <a:solidFill>
                  <a:srgbClr val="333333"/>
                </a:solidFill>
                <a:latin typeface="proxima_nova_bold"/>
              </a:rPr>
              <a:t>Pupils learn to…</a:t>
            </a:r>
            <a:endParaRPr lang="en-AU" sz="2000" b="1" i="1" dirty="0">
              <a:solidFill>
                <a:srgbClr val="333333"/>
              </a:solidFill>
              <a:latin typeface="proxima_nova_rgregular"/>
            </a:endParaRPr>
          </a:p>
          <a:p>
            <a:r>
              <a:rPr lang="en-AU" b="1" dirty="0"/>
              <a:t>H15. </a:t>
            </a:r>
            <a:r>
              <a:rPr lang="en-AU" dirty="0"/>
              <a:t>that mental health, just like physical health, is part of daily life; the importance of taking care of mental health </a:t>
            </a:r>
          </a:p>
          <a:p>
            <a:r>
              <a:rPr lang="en-AU" b="1" dirty="0"/>
              <a:t>H16. </a:t>
            </a:r>
            <a:r>
              <a:rPr lang="en-AU" dirty="0"/>
              <a:t>about strategies and behaviours that support mental health — including how good quality sleep, physical exercise/time outdoors, being involved in community groups, doing things for others, clubs, and activities, hobbies and spending time with family and friends can support mental health and wellbeing</a:t>
            </a:r>
            <a:endParaRPr lang="en-AU" b="1" dirty="0"/>
          </a:p>
          <a:p>
            <a:r>
              <a:rPr lang="en-AU" b="1" dirty="0"/>
              <a:t>H17. </a:t>
            </a:r>
            <a:r>
              <a:rPr lang="en-AU" dirty="0"/>
              <a:t>to recognise that feelings can change over time and range in intensity </a:t>
            </a:r>
          </a:p>
          <a:p>
            <a:r>
              <a:rPr lang="en-AU" b="1" dirty="0"/>
              <a:t>H18. </a:t>
            </a:r>
            <a:r>
              <a:rPr lang="en-AU" dirty="0"/>
              <a:t>about everyday things that affect feelings and the importance of expressing feelings </a:t>
            </a:r>
          </a:p>
          <a:p>
            <a:r>
              <a:rPr lang="en-AU" b="1" dirty="0"/>
              <a:t>H19. </a:t>
            </a:r>
            <a:r>
              <a:rPr lang="en-AU" dirty="0"/>
              <a:t>a varied vocabulary to use when talking about feelings; about how to express feelings in different ways;</a:t>
            </a:r>
          </a:p>
          <a:p>
            <a:r>
              <a:rPr lang="en-AU" b="1" dirty="0"/>
              <a:t>H20. </a:t>
            </a:r>
            <a:r>
              <a:rPr lang="en-AU" dirty="0"/>
              <a:t>strategies to respond to feelings, including intense or conflicting feelings; how to manage and respond to feelings appropriately and proportionately in different situations </a:t>
            </a:r>
          </a:p>
          <a:p>
            <a:r>
              <a:rPr lang="en-AU" b="1" dirty="0"/>
              <a:t>H21. </a:t>
            </a:r>
            <a:r>
              <a:rPr lang="en-AU" dirty="0"/>
              <a:t>to recognise warning signs about mental health and wellbeing and how to seek support for themselves and others </a:t>
            </a:r>
          </a:p>
          <a:p>
            <a:r>
              <a:rPr lang="en-AU" b="1" dirty="0"/>
              <a:t>H22. </a:t>
            </a:r>
            <a:r>
              <a:rPr lang="en-AU" dirty="0"/>
              <a:t>to recognise that anyone can experience mental ill health; that most difficulties can be resolved with help and support; and that it is important to discuss feelings with a trusted adult </a:t>
            </a:r>
          </a:p>
          <a:p>
            <a:r>
              <a:rPr lang="en-AU" b="1" dirty="0"/>
              <a:t>H23. </a:t>
            </a:r>
            <a:r>
              <a:rPr lang="en-AU" dirty="0"/>
              <a:t>about change and loss, including death, and how these can affect feelings; ways of expressing and managing grief and bereavement </a:t>
            </a:r>
          </a:p>
          <a:p>
            <a:r>
              <a:rPr lang="en-AU" b="1" dirty="0"/>
              <a:t>H24. </a:t>
            </a:r>
            <a:r>
              <a:rPr lang="en-AU" dirty="0"/>
              <a:t>problem-solving strategies for dealing with emotions, challenges and change, including the transition to new schools</a:t>
            </a:r>
            <a:endParaRPr lang="en-AU" b="0" i="0" dirty="0">
              <a:solidFill>
                <a:srgbClr val="333333"/>
              </a:solidFill>
              <a:effectLst/>
              <a:latin typeface="proxima_nova_rgregular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1B86AC-B896-B242-BFB5-3EB578C2D40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12192000" cy="731520"/>
        </p:xfrm>
        <a:graphic>
          <a:graphicData uri="http://schemas.openxmlformats.org/drawingml/2006/table">
            <a:tbl>
              <a:tblPr/>
              <a:tblGrid>
                <a:gridCol w="121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4200" b="1" kern="1200" dirty="0">
                          <a:ln w="13462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dist="38100" dir="2700000" algn="bl" rotWithShape="0">
                              <a:schemeClr val="accent5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PSHE Curriculum Objectives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25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9E9BA5-0214-4C42-90CF-B6C4A71BA9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1" t="8937" r="14084" b="6705"/>
          <a:stretch/>
        </p:blipFill>
        <p:spPr>
          <a:xfrm>
            <a:off x="1358606" y="1351542"/>
            <a:ext cx="4127995" cy="37527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2B1C80F-8AD6-2D4C-8D28-674300587919}"/>
              </a:ext>
            </a:extLst>
          </p:cNvPr>
          <p:cNvSpPr/>
          <p:nvPr/>
        </p:nvSpPr>
        <p:spPr>
          <a:xfrm>
            <a:off x="6094428" y="1519744"/>
            <a:ext cx="53983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/>
              <a:t>All rights reserved.</a:t>
            </a:r>
          </a:p>
          <a:p>
            <a:endParaRPr lang="en-AU" b="1" dirty="0"/>
          </a:p>
          <a:p>
            <a:r>
              <a:rPr lang="en-AU" dirty="0"/>
              <a:t>These resources are for the use of </a:t>
            </a:r>
            <a:r>
              <a:rPr lang="en-AU" b="1" i="1" dirty="0"/>
              <a:t>current subscribers only</a:t>
            </a:r>
            <a:r>
              <a:rPr lang="en-AU" b="1" dirty="0"/>
              <a:t> </a:t>
            </a:r>
            <a:r>
              <a:rPr lang="en-AU" dirty="0"/>
              <a:t>and may be used within your own classroom or learning setting. </a:t>
            </a:r>
          </a:p>
          <a:p>
            <a:endParaRPr lang="en-AU" dirty="0"/>
          </a:p>
          <a:p>
            <a:r>
              <a:rPr lang="en-AU" dirty="0"/>
              <a:t>Please </a:t>
            </a:r>
            <a:r>
              <a:rPr lang="en-AU" b="1" dirty="0"/>
              <a:t>do not share, upload, copy, or redistribute</a:t>
            </a:r>
            <a:r>
              <a:rPr lang="en-AU" dirty="0"/>
              <a:t> them in any form. If others would like access, please direct them to our website to subscribe.</a:t>
            </a:r>
          </a:p>
          <a:p>
            <a:br>
              <a:rPr lang="en-AU" dirty="0"/>
            </a:br>
            <a:r>
              <a:rPr lang="en-AU" dirty="0"/>
              <a:t>Thank you for supporting our work and helping us continue creating new resources! 🐝💛🌱</a:t>
            </a:r>
          </a:p>
        </p:txBody>
      </p:sp>
    </p:spTree>
    <p:extLst>
      <p:ext uri="{BB962C8B-B14F-4D97-AF65-F5344CB8AC3E}">
        <p14:creationId xmlns:p14="http://schemas.microsoft.com/office/powerpoint/2010/main" val="99994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Custom 3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FFF00"/>
      </a:accent1>
      <a:accent2>
        <a:srgbClr val="F7EC57"/>
      </a:accent2>
      <a:accent3>
        <a:srgbClr val="000000"/>
      </a:accent3>
      <a:accent4>
        <a:srgbClr val="FFFFCC"/>
      </a:accent4>
      <a:accent5>
        <a:srgbClr val="FFC000"/>
      </a:accent5>
      <a:accent6>
        <a:srgbClr val="FFFF00"/>
      </a:accent6>
      <a:hlink>
        <a:srgbClr val="FFFF00"/>
      </a:hlink>
      <a:folHlink>
        <a:srgbClr val="FFFFC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4227</TotalTime>
  <Words>661</Words>
  <Application>Microsoft Macintosh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proxima_nova_bold</vt:lpstr>
      <vt:lpstr>proxima_nova_rgregular</vt:lpstr>
      <vt:lpstr>Retrospect</vt:lpstr>
      <vt:lpstr>PowerPoint Presentation</vt:lpstr>
      <vt:lpstr>Lesson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HAILEYBURY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Reardon</dc:creator>
  <cp:lastModifiedBy>Microsoft Office User</cp:lastModifiedBy>
  <cp:revision>70</cp:revision>
  <dcterms:created xsi:type="dcterms:W3CDTF">2015-12-16T03:40:36Z</dcterms:created>
  <dcterms:modified xsi:type="dcterms:W3CDTF">2025-11-07T20:36:54Z</dcterms:modified>
</cp:coreProperties>
</file>